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Extra Bold" charset="1" panose="020B0906030804020204"/>
      <p:regular r:id="rId17"/>
    </p:embeddedFont>
    <p:embeddedFont>
      <p:font typeface="Poppins" charset="1" panose="00000500000000000000"/>
      <p:regular r:id="rId18"/>
    </p:embeddedFont>
    <p:embeddedFont>
      <p:font typeface="Poppins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1331" y="1581459"/>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128617" y="3503882"/>
            <a:ext cx="8015383" cy="2527935"/>
          </a:xfrm>
          <a:prstGeom prst="rect">
            <a:avLst/>
          </a:prstGeom>
        </p:spPr>
        <p:txBody>
          <a:bodyPr anchor="t" rtlCol="false" tIns="0" lIns="0" bIns="0" rIns="0">
            <a:spAutoFit/>
          </a:bodyPr>
          <a:lstStyle/>
          <a:p>
            <a:pPr algn="l">
              <a:lnSpc>
                <a:spcPts val="5040"/>
              </a:lnSpc>
              <a:spcBef>
                <a:spcPct val="0"/>
              </a:spcBef>
            </a:pPr>
            <a:r>
              <a:rPr lang="en-US" sz="3600">
                <a:solidFill>
                  <a:srgbClr val="051D40"/>
                </a:solidFill>
                <a:latin typeface="Open Sans Extra Bold"/>
                <a:ea typeface="Open Sans Extra Bold"/>
                <a:cs typeface="Open Sans Extra Bold"/>
                <a:sym typeface="Open Sans Extra Bold"/>
              </a:rPr>
              <a:t>Enhancing Profitability and Customer Retention for an Electronics Shop Amidst Online Competition</a:t>
            </a: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4"/>
            <a:stretch>
              <a:fillRect l="0" t="0" r="0" b="0"/>
            </a:stretch>
          </a:blipFill>
        </p:spPr>
      </p:sp>
      <p:grpSp>
        <p:nvGrpSpPr>
          <p:cNvPr name="Group 17" id="17"/>
          <p:cNvGrpSpPr>
            <a:grpSpLocks noChangeAspect="true"/>
          </p:cNvGrpSpPr>
          <p:nvPr/>
        </p:nvGrpSpPr>
        <p:grpSpPr>
          <a:xfrm rot="0">
            <a:off x="8573918" y="3143201"/>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5356" t="0" r="-5356" b="0"/>
              </a:stretch>
            </a:blipFill>
          </p:spPr>
        </p:sp>
      </p:grpSp>
      <p:sp>
        <p:nvSpPr>
          <p:cNvPr name="Freeform 23" id="23"/>
          <p:cNvSpPr/>
          <p:nvPr/>
        </p:nvSpPr>
        <p:spPr>
          <a:xfrm flipH="false" flipV="false" rot="0">
            <a:off x="14150775" y="377256"/>
            <a:ext cx="1867766" cy="1867766"/>
          </a:xfrm>
          <a:custGeom>
            <a:avLst/>
            <a:gdLst/>
            <a:ahLst/>
            <a:cxnLst/>
            <a:rect r="r" b="b" t="t" l="l"/>
            <a:pathLst>
              <a:path h="1867766" w="1867766">
                <a:moveTo>
                  <a:pt x="0" y="0"/>
                </a:moveTo>
                <a:lnTo>
                  <a:pt x="1867766" y="0"/>
                </a:lnTo>
                <a:lnTo>
                  <a:pt x="1867766" y="1867765"/>
                </a:lnTo>
                <a:lnTo>
                  <a:pt x="0" y="1867765"/>
                </a:lnTo>
                <a:lnTo>
                  <a:pt x="0" y="0"/>
                </a:lnTo>
                <a:close/>
              </a:path>
            </a:pathLst>
          </a:custGeom>
          <a:blipFill>
            <a:blip r:embed="rId6"/>
            <a:stretch>
              <a:fillRect l="0" t="0" r="0" b="0"/>
            </a:stretch>
          </a:blipFill>
        </p:spPr>
      </p:sp>
      <p:sp>
        <p:nvSpPr>
          <p:cNvPr name="TextBox 24" id="24"/>
          <p:cNvSpPr txBox="true"/>
          <p:nvPr/>
        </p:nvSpPr>
        <p:spPr>
          <a:xfrm rot="0">
            <a:off x="1128617" y="6654156"/>
            <a:ext cx="7366063" cy="2444656"/>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Presented By: </a:t>
            </a:r>
          </a:p>
          <a:p>
            <a:pPr algn="l">
              <a:lnSpc>
                <a:spcPts val="3855"/>
              </a:lnSpc>
            </a:pPr>
            <a:r>
              <a:rPr lang="en-US" sz="2753" spc="-55">
                <a:solidFill>
                  <a:srgbClr val="051D40"/>
                </a:solidFill>
                <a:latin typeface="Poppins"/>
                <a:ea typeface="Poppins"/>
                <a:cs typeface="Poppins"/>
                <a:sym typeface="Poppins"/>
              </a:rPr>
              <a:t>Hiya Syal</a:t>
            </a:r>
          </a:p>
          <a:p>
            <a:pPr algn="l">
              <a:lnSpc>
                <a:spcPts val="3855"/>
              </a:lnSpc>
            </a:pPr>
            <a:r>
              <a:rPr lang="en-US" sz="2753" spc="-55">
                <a:solidFill>
                  <a:srgbClr val="051D40"/>
                </a:solidFill>
                <a:latin typeface="Poppins"/>
                <a:ea typeface="Poppins"/>
                <a:cs typeface="Poppins"/>
                <a:sym typeface="Poppins"/>
              </a:rPr>
              <a:t>Roll number: 23f3003216</a:t>
            </a:r>
          </a:p>
          <a:p>
            <a:pPr algn="l">
              <a:lnSpc>
                <a:spcPts val="3855"/>
              </a:lnSpc>
            </a:pPr>
          </a:p>
          <a:p>
            <a:pPr algn="l">
              <a:lnSpc>
                <a:spcPts val="3855"/>
              </a:lnSpc>
              <a:spcBef>
                <a:spcPct val="0"/>
              </a:spcBef>
            </a:pPr>
          </a:p>
        </p:txBody>
      </p:sp>
      <p:sp>
        <p:nvSpPr>
          <p:cNvPr name="TextBox 25" id="25"/>
          <p:cNvSpPr txBox="true"/>
          <p:nvPr/>
        </p:nvSpPr>
        <p:spPr>
          <a:xfrm rot="0">
            <a:off x="2356712" y="1514784"/>
            <a:ext cx="2779596" cy="913013"/>
          </a:xfrm>
          <a:prstGeom prst="rect">
            <a:avLst/>
          </a:prstGeom>
        </p:spPr>
        <p:txBody>
          <a:bodyPr anchor="t" rtlCol="false" tIns="0" lIns="0" bIns="0" rIns="0">
            <a:spAutoFit/>
          </a:bodyPr>
          <a:lstStyle/>
          <a:p>
            <a:pPr algn="l">
              <a:lnSpc>
                <a:spcPts val="3621"/>
              </a:lnSpc>
              <a:spcBef>
                <a:spcPct val="0"/>
              </a:spcBef>
            </a:pPr>
            <a:r>
              <a:rPr lang="en-US" b="true" sz="2586" spc="-51">
                <a:solidFill>
                  <a:srgbClr val="5B98BA"/>
                </a:solidFill>
                <a:latin typeface="Poppins Bold"/>
                <a:ea typeface="Poppins Bold"/>
                <a:cs typeface="Poppins Bold"/>
                <a:sym typeface="Poppins Bold"/>
              </a:rPr>
              <a:t>BDM CAPSTONE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513330"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94619" y="484833"/>
            <a:ext cx="15048965" cy="9226498"/>
            <a:chOff x="0" y="0"/>
            <a:chExt cx="3963513" cy="2430024"/>
          </a:xfrm>
        </p:grpSpPr>
        <p:sp>
          <p:nvSpPr>
            <p:cNvPr name="Freeform 6" id="6"/>
            <p:cNvSpPr/>
            <p:nvPr/>
          </p:nvSpPr>
          <p:spPr>
            <a:xfrm flipH="false" flipV="false" rot="0">
              <a:off x="0" y="0"/>
              <a:ext cx="3963513" cy="2430024"/>
            </a:xfrm>
            <a:custGeom>
              <a:avLst/>
              <a:gdLst/>
              <a:ahLst/>
              <a:cxnLst/>
              <a:rect r="r" b="b" t="t" l="l"/>
              <a:pathLst>
                <a:path h="2430024" w="3963513">
                  <a:moveTo>
                    <a:pt x="0" y="0"/>
                  </a:moveTo>
                  <a:lnTo>
                    <a:pt x="3963513" y="0"/>
                  </a:lnTo>
                  <a:lnTo>
                    <a:pt x="3963513" y="2430024"/>
                  </a:lnTo>
                  <a:lnTo>
                    <a:pt x="0" y="2430024"/>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963513" cy="246812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855890" y="767775"/>
            <a:ext cx="12326424" cy="8636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Open Sans Extra Bold"/>
                <a:ea typeface="Open Sans Extra Bold"/>
                <a:cs typeface="Open Sans Extra Bold"/>
                <a:sym typeface="Open Sans Extra Bold"/>
              </a:rPr>
              <a:t>RECOMMENDATIONS</a:t>
            </a:r>
          </a:p>
        </p:txBody>
      </p:sp>
      <p:sp>
        <p:nvSpPr>
          <p:cNvPr name="TextBox 9" id="9"/>
          <p:cNvSpPr txBox="true"/>
          <p:nvPr/>
        </p:nvSpPr>
        <p:spPr>
          <a:xfrm rot="0">
            <a:off x="1630872" y="2106025"/>
            <a:ext cx="14474623" cy="7605306"/>
          </a:xfrm>
          <a:prstGeom prst="rect">
            <a:avLst/>
          </a:prstGeom>
        </p:spPr>
        <p:txBody>
          <a:bodyPr anchor="t" rtlCol="false" tIns="0" lIns="0" bIns="0" rIns="0">
            <a:spAutoFit/>
          </a:bodyPr>
          <a:lstStyle/>
          <a:p>
            <a:pPr algn="just" marL="581936" indent="-290968" lvl="1">
              <a:lnSpc>
                <a:spcPts val="3773"/>
              </a:lnSpc>
              <a:spcBef>
                <a:spcPct val="0"/>
              </a:spcBef>
              <a:buFont typeface="Arial"/>
              <a:buChar char="•"/>
            </a:pPr>
            <a:r>
              <a:rPr lang="en-US" sz="2695" spc="-53">
                <a:solidFill>
                  <a:srgbClr val="FFFFFF"/>
                </a:solidFill>
                <a:latin typeface="Poppins"/>
                <a:ea typeface="Poppins"/>
                <a:cs typeface="Poppins"/>
                <a:sym typeface="Poppins"/>
              </a:rPr>
              <a:t>F</a:t>
            </a:r>
            <a:r>
              <a:rPr lang="en-US" sz="2695" spc="-53" strike="noStrike" u="none">
                <a:solidFill>
                  <a:srgbClr val="FFFFFF"/>
                </a:solidFill>
                <a:latin typeface="Poppins"/>
                <a:ea typeface="Poppins"/>
                <a:cs typeface="Poppins"/>
                <a:sym typeface="Poppins"/>
              </a:rPr>
              <a:t>ocus on High-Ticket Items: Increase inventory and promote high-revenue items like Refrigerators (Whirlpool) and Washing Machines (Samsung) through bundling or in-store discounts to attract customers and boost sales.</a:t>
            </a:r>
          </a:p>
          <a:p>
            <a:pPr algn="just" marL="581936" indent="-290968" lvl="1">
              <a:lnSpc>
                <a:spcPts val="3773"/>
              </a:lnSpc>
              <a:spcBef>
                <a:spcPct val="0"/>
              </a:spcBef>
              <a:buFont typeface="Arial"/>
              <a:buChar char="•"/>
            </a:pPr>
            <a:r>
              <a:rPr lang="en-US" sz="2695" spc="-53" strike="noStrike" u="none">
                <a:solidFill>
                  <a:srgbClr val="FFFFFF"/>
                </a:solidFill>
                <a:latin typeface="Poppins"/>
                <a:ea typeface="Poppins"/>
                <a:cs typeface="Poppins"/>
                <a:sym typeface="Poppins"/>
              </a:rPr>
              <a:t>Market Best-Selling Products: Highlight top-selling items such as Samsung Washing Machines and Whirlpool Refrigerators in promotional campaigns to build brand loyalty and drive repeat business.</a:t>
            </a:r>
          </a:p>
          <a:p>
            <a:pPr algn="just" marL="581936" indent="-290968" lvl="1">
              <a:lnSpc>
                <a:spcPts val="3773"/>
              </a:lnSpc>
              <a:spcBef>
                <a:spcPct val="0"/>
              </a:spcBef>
              <a:buFont typeface="Arial"/>
              <a:buChar char="•"/>
            </a:pPr>
            <a:r>
              <a:rPr lang="en-US" sz="2695" spc="-53" strike="noStrike" u="none">
                <a:solidFill>
                  <a:srgbClr val="FFFFFF"/>
                </a:solidFill>
                <a:latin typeface="Poppins"/>
                <a:ea typeface="Poppins"/>
                <a:cs typeface="Poppins"/>
                <a:sym typeface="Poppins"/>
              </a:rPr>
              <a:t>Leverage Peak Sales Days: Implement time-sensitive promotions or flash sales on Sundays and Wednesdays to maximize foot traffic and capitalize on high sales volumes during these peak days.</a:t>
            </a:r>
          </a:p>
          <a:p>
            <a:pPr algn="just" marL="581936" indent="-290968" lvl="1">
              <a:lnSpc>
                <a:spcPts val="3773"/>
              </a:lnSpc>
              <a:spcBef>
                <a:spcPct val="0"/>
              </a:spcBef>
              <a:buFont typeface="Arial"/>
              <a:buChar char="•"/>
            </a:pPr>
            <a:r>
              <a:rPr lang="en-US" sz="2695" spc="-53" strike="noStrike" u="none">
                <a:solidFill>
                  <a:srgbClr val="FFFFFF"/>
                </a:solidFill>
                <a:latin typeface="Poppins"/>
                <a:ea typeface="Poppins"/>
                <a:cs typeface="Poppins"/>
                <a:sym typeface="Poppins"/>
              </a:rPr>
              <a:t>Prioritize High-Margin Brands: Optimize the product mix by focusing on stocking high-margin brands and products while minimizing inventory of underperforming items to enhance profitability.</a:t>
            </a:r>
          </a:p>
          <a:p>
            <a:pPr algn="just" marL="581936" indent="-290968" lvl="1">
              <a:lnSpc>
                <a:spcPts val="3773"/>
              </a:lnSpc>
              <a:spcBef>
                <a:spcPct val="0"/>
              </a:spcBef>
              <a:buFont typeface="Arial"/>
              <a:buChar char="•"/>
            </a:pPr>
            <a:r>
              <a:rPr lang="en-US" sz="2695" spc="-53" strike="noStrike" u="none">
                <a:solidFill>
                  <a:srgbClr val="FFFFFF"/>
                </a:solidFill>
                <a:latin typeface="Poppins"/>
                <a:ea typeface="Poppins"/>
                <a:cs typeface="Poppins"/>
                <a:sym typeface="Poppins"/>
              </a:rPr>
              <a:t>Enhance In-Store Value: Counter online competition by offering exclusive in-store promotions, bundled deals, and potentially adjusting weekend hours to increase footfall and cater to customer preferences.</a:t>
            </a:r>
          </a:p>
          <a:p>
            <a:pPr algn="just" marL="0" indent="0" lvl="0">
              <a:lnSpc>
                <a:spcPts val="377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155175" y="1300470"/>
            <a:ext cx="7853603" cy="1043967"/>
          </a:xfrm>
          <a:prstGeom prst="rect">
            <a:avLst/>
          </a:prstGeom>
        </p:spPr>
        <p:txBody>
          <a:bodyPr anchor="t" rtlCol="false" tIns="0" lIns="0" bIns="0" rIns="0">
            <a:spAutoFit/>
          </a:bodyPr>
          <a:lstStyle/>
          <a:p>
            <a:pPr algn="ctr" marL="0" indent="0" lvl="0">
              <a:lnSpc>
                <a:spcPts val="8608"/>
              </a:lnSpc>
              <a:spcBef>
                <a:spcPct val="0"/>
              </a:spcBef>
            </a:pPr>
            <a:r>
              <a:rPr lang="en-US" sz="6148">
                <a:solidFill>
                  <a:srgbClr val="051D40"/>
                </a:solidFill>
                <a:latin typeface="Open Sans Extra Bold"/>
                <a:ea typeface="Open Sans Extra Bold"/>
                <a:cs typeface="Open Sans Extra Bold"/>
                <a:sym typeface="Open Sans Extra Bold"/>
              </a:rPr>
              <a:t>Conclusion</a:t>
            </a:r>
          </a:p>
        </p:txBody>
      </p:sp>
      <p:sp>
        <p:nvSpPr>
          <p:cNvPr name="TextBox 3" id="3"/>
          <p:cNvSpPr txBox="true"/>
          <p:nvPr/>
        </p:nvSpPr>
        <p:spPr>
          <a:xfrm rot="0">
            <a:off x="2541164" y="3063746"/>
            <a:ext cx="13205672" cy="5802295"/>
          </a:xfrm>
          <a:prstGeom prst="rect">
            <a:avLst/>
          </a:prstGeom>
        </p:spPr>
        <p:txBody>
          <a:bodyPr anchor="t" rtlCol="false" tIns="0" lIns="0" bIns="0" rIns="0">
            <a:spAutoFit/>
          </a:bodyPr>
          <a:lstStyle/>
          <a:p>
            <a:pPr algn="ctr">
              <a:lnSpc>
                <a:spcPts val="3556"/>
              </a:lnSpc>
            </a:pPr>
            <a:r>
              <a:rPr lang="en-US" sz="2540">
                <a:solidFill>
                  <a:srgbClr val="051D40"/>
                </a:solidFill>
                <a:latin typeface="Open Sans Extra Bold"/>
                <a:ea typeface="Open Sans Extra Bold"/>
                <a:cs typeface="Open Sans Extra Bold"/>
                <a:sym typeface="Open Sans Extra Bold"/>
              </a:rPr>
              <a:t>Syal Enterprises can enhance its financial performance and competitiveness by leveraging data-driven strategies. Key insights highlight the significance of focusing on high-revenue products like Refrigerators and Washing Machines, optimizing inventory to meet demand fluctuations, and implementing targeted promotions on peak sales days such as Sundays and Wednesdays.</a:t>
            </a:r>
          </a:p>
          <a:p>
            <a:pPr algn="ctr">
              <a:lnSpc>
                <a:spcPts val="3556"/>
              </a:lnSpc>
            </a:pPr>
            <a:r>
              <a:rPr lang="en-US" sz="2540">
                <a:solidFill>
                  <a:srgbClr val="051D40"/>
                </a:solidFill>
                <a:latin typeface="Open Sans Extra Bold"/>
                <a:ea typeface="Open Sans Extra Bold"/>
                <a:cs typeface="Open Sans Extra Bold"/>
                <a:sym typeface="Open Sans Extra Bold"/>
              </a:rPr>
              <a:t>Effective inventory management, cost optimization for fixed expenses, and strategic marketing can improve operational efficiency and profitability. By prioritizing customer preferences and adapting to market trends, Syal Enterprises can counter online retail competition, boost customer retention, and drive consistent growth. Continuous monitoring and adjustment of these strategies will ensure the business remains resilient and successful in an evolving retail landscape.</a:t>
            </a:r>
          </a:p>
          <a:p>
            <a:pPr algn="ctr" marL="0" indent="0" lvl="0">
              <a:lnSpc>
                <a:spcPts val="355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 of Business</a:t>
            </a:r>
          </a:p>
        </p:txBody>
      </p:sp>
      <p:sp>
        <p:nvSpPr>
          <p:cNvPr name="Freeform 12" id="12"/>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 Statement</a:t>
            </a:r>
          </a:p>
        </p:txBody>
      </p:sp>
      <p:sp>
        <p:nvSpPr>
          <p:cNvPr name="Freeform 14" id="14"/>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 Solving Approach</a:t>
            </a:r>
          </a:p>
        </p:txBody>
      </p:sp>
      <p:sp>
        <p:nvSpPr>
          <p:cNvPr name="Freeform 16" id="16"/>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Data Collection</a:t>
            </a:r>
          </a:p>
        </p:txBody>
      </p:sp>
      <p:sp>
        <p:nvSpPr>
          <p:cNvPr name="Freeform 18" id="18"/>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Analysis Process</a:t>
            </a:r>
          </a:p>
        </p:txBody>
      </p:sp>
      <p:sp>
        <p:nvSpPr>
          <p:cNvPr name="Freeform 20" id="20"/>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Results</a:t>
            </a:r>
          </a:p>
        </p:txBody>
      </p:sp>
      <p:sp>
        <p:nvSpPr>
          <p:cNvPr name="Freeform 22" id="22"/>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Recommendations</a:t>
            </a:r>
          </a:p>
        </p:txBody>
      </p:sp>
      <p:sp>
        <p:nvSpPr>
          <p:cNvPr name="Freeform 24" id="24"/>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3049532" y="0"/>
            <a:ext cx="10251838" cy="5722426"/>
          </a:xfrm>
          <a:custGeom>
            <a:avLst/>
            <a:gdLst/>
            <a:ahLst/>
            <a:cxnLst/>
            <a:rect r="r" b="b" t="t" l="l"/>
            <a:pathLst>
              <a:path h="5722426" w="10251838">
                <a:moveTo>
                  <a:pt x="0" y="0"/>
                </a:moveTo>
                <a:lnTo>
                  <a:pt x="10251839" y="0"/>
                </a:lnTo>
                <a:lnTo>
                  <a:pt x="10251839" y="5722426"/>
                </a:lnTo>
                <a:lnTo>
                  <a:pt x="0" y="5722426"/>
                </a:lnTo>
                <a:lnTo>
                  <a:pt x="0" y="0"/>
                </a:lnTo>
                <a:close/>
              </a:path>
            </a:pathLst>
          </a:custGeom>
          <a:blipFill>
            <a:blip r:embed="rId3"/>
            <a:stretch>
              <a:fillRect l="0" t="0" r="0" b="0"/>
            </a:stretch>
          </a:blipFill>
        </p:spPr>
      </p:sp>
      <p:sp>
        <p:nvSpPr>
          <p:cNvPr name="Freeform 7" id="7"/>
          <p:cNvSpPr/>
          <p:nvPr/>
        </p:nvSpPr>
        <p:spPr>
          <a:xfrm flipH="false" flipV="false" rot="0">
            <a:off x="7202307" y="0"/>
            <a:ext cx="11085693" cy="5205016"/>
          </a:xfrm>
          <a:custGeom>
            <a:avLst/>
            <a:gdLst/>
            <a:ahLst/>
            <a:cxnLst/>
            <a:rect r="r" b="b" t="t" l="l"/>
            <a:pathLst>
              <a:path h="5205016" w="11085693">
                <a:moveTo>
                  <a:pt x="0" y="0"/>
                </a:moveTo>
                <a:lnTo>
                  <a:pt x="11085693" y="0"/>
                </a:lnTo>
                <a:lnTo>
                  <a:pt x="11085693" y="5205016"/>
                </a:lnTo>
                <a:lnTo>
                  <a:pt x="0" y="5205016"/>
                </a:lnTo>
                <a:lnTo>
                  <a:pt x="0" y="0"/>
                </a:lnTo>
                <a:close/>
              </a:path>
            </a:pathLst>
          </a:custGeom>
          <a:blipFill>
            <a:blip r:embed="rId4"/>
            <a:stretch>
              <a:fillRect l="0" t="-1946" r="0" b="-1946"/>
            </a:stretch>
          </a:blipFill>
        </p:spPr>
      </p:sp>
      <p:grpSp>
        <p:nvGrpSpPr>
          <p:cNvPr name="Group 8" id="8"/>
          <p:cNvGrpSpPr/>
          <p:nvPr/>
        </p:nvGrpSpPr>
        <p:grpSpPr>
          <a:xfrm rot="0">
            <a:off x="493396" y="4189598"/>
            <a:ext cx="11348505" cy="4857235"/>
            <a:chOff x="0" y="0"/>
            <a:chExt cx="2988907" cy="1279272"/>
          </a:xfrm>
        </p:grpSpPr>
        <p:sp>
          <p:nvSpPr>
            <p:cNvPr name="Freeform 9" id="9"/>
            <p:cNvSpPr/>
            <p:nvPr/>
          </p:nvSpPr>
          <p:spPr>
            <a:xfrm flipH="false" flipV="false" rot="0">
              <a:off x="0" y="0"/>
              <a:ext cx="2988907" cy="1279272"/>
            </a:xfrm>
            <a:custGeom>
              <a:avLst/>
              <a:gdLst/>
              <a:ahLst/>
              <a:cxnLst/>
              <a:rect r="r" b="b" t="t" l="l"/>
              <a:pathLst>
                <a:path h="1279272" w="2988907">
                  <a:moveTo>
                    <a:pt x="0" y="0"/>
                  </a:moveTo>
                  <a:lnTo>
                    <a:pt x="2988907" y="0"/>
                  </a:lnTo>
                  <a:lnTo>
                    <a:pt x="2988907" y="1279272"/>
                  </a:lnTo>
                  <a:lnTo>
                    <a:pt x="0" y="1279272"/>
                  </a:lnTo>
                  <a:close/>
                </a:path>
              </a:pathLst>
            </a:custGeom>
            <a:solidFill>
              <a:srgbClr val="145DA0"/>
            </a:solidFill>
            <a:ln cap="sq">
              <a:noFill/>
              <a:prstDash val="solid"/>
              <a:miter/>
            </a:ln>
          </p:spPr>
        </p:sp>
        <p:sp>
          <p:nvSpPr>
            <p:cNvPr name="TextBox 10" id="10"/>
            <p:cNvSpPr txBox="true"/>
            <p:nvPr/>
          </p:nvSpPr>
          <p:spPr>
            <a:xfrm>
              <a:off x="0" y="-38100"/>
              <a:ext cx="2988907" cy="13173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1667457" y="3002616"/>
            <a:ext cx="6446099" cy="6185619"/>
            <a:chOff x="0" y="0"/>
            <a:chExt cx="660400" cy="633714"/>
          </a:xfrm>
        </p:grpSpPr>
        <p:sp>
          <p:nvSpPr>
            <p:cNvPr name="Freeform 12" id="12"/>
            <p:cNvSpPr/>
            <p:nvPr/>
          </p:nvSpPr>
          <p:spPr>
            <a:xfrm flipH="false" flipV="false" rot="0">
              <a:off x="0" y="0"/>
              <a:ext cx="660400" cy="633714"/>
            </a:xfrm>
            <a:custGeom>
              <a:avLst/>
              <a:gdLst/>
              <a:ahLst/>
              <a:cxnLst/>
              <a:rect r="r" b="b" t="t" l="l"/>
              <a:pathLst>
                <a:path h="63371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524"/>
                  </a:cubicBezTo>
                  <a:lnTo>
                    <a:pt x="660400" y="633714"/>
                  </a:lnTo>
                  <a:lnTo>
                    <a:pt x="0" y="633714"/>
                  </a:lnTo>
                  <a:lnTo>
                    <a:pt x="0" y="324753"/>
                  </a:lnTo>
                  <a:cubicBezTo>
                    <a:pt x="1782" y="185660"/>
                    <a:pt x="93019" y="64045"/>
                    <a:pt x="220252" y="19070"/>
                  </a:cubicBezTo>
                  <a:close/>
                </a:path>
              </a:pathLst>
            </a:custGeom>
            <a:solidFill>
              <a:srgbClr val="145DA0"/>
            </a:solidFill>
          </p:spPr>
        </p:sp>
        <p:sp>
          <p:nvSpPr>
            <p:cNvPr name="TextBox 13" id="13"/>
            <p:cNvSpPr txBox="true"/>
            <p:nvPr/>
          </p:nvSpPr>
          <p:spPr>
            <a:xfrm>
              <a:off x="0" y="88900"/>
              <a:ext cx="660400" cy="54481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999765" y="4218730"/>
            <a:ext cx="5748323" cy="994302"/>
          </a:xfrm>
          <a:prstGeom prst="rect">
            <a:avLst/>
          </a:prstGeom>
        </p:spPr>
        <p:txBody>
          <a:bodyPr anchor="t" rtlCol="false" tIns="0" lIns="0" bIns="0" rIns="0">
            <a:spAutoFit/>
          </a:bodyPr>
          <a:lstStyle/>
          <a:p>
            <a:pPr algn="l"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5" id="15"/>
          <p:cNvSpPr txBox="true"/>
          <p:nvPr/>
        </p:nvSpPr>
        <p:spPr>
          <a:xfrm rot="0">
            <a:off x="1022594" y="5353644"/>
            <a:ext cx="10494490" cy="3693189"/>
          </a:xfrm>
          <a:prstGeom prst="rect">
            <a:avLst/>
          </a:prstGeom>
        </p:spPr>
        <p:txBody>
          <a:bodyPr anchor="t" rtlCol="false" tIns="0" lIns="0" bIns="0" rIns="0">
            <a:spAutoFit/>
          </a:bodyPr>
          <a:lstStyle/>
          <a:p>
            <a:pPr algn="just">
              <a:lnSpc>
                <a:spcPts val="3288"/>
              </a:lnSpc>
            </a:pPr>
            <a:r>
              <a:rPr lang="en-US" sz="2348" spc="-46">
                <a:solidFill>
                  <a:srgbClr val="FDFDFD"/>
                </a:solidFill>
                <a:latin typeface="Poppins"/>
                <a:ea typeface="Poppins"/>
                <a:cs typeface="Poppins"/>
                <a:sym typeface="Poppins"/>
              </a:rPr>
              <a:t>Name : Syal Enterprises</a:t>
            </a:r>
          </a:p>
          <a:p>
            <a:pPr algn="just">
              <a:lnSpc>
                <a:spcPts val="3288"/>
              </a:lnSpc>
            </a:pPr>
            <a:r>
              <a:rPr lang="en-US" sz="2348" spc="-46">
                <a:solidFill>
                  <a:srgbClr val="FDFDFD"/>
                </a:solidFill>
                <a:latin typeface="Poppins"/>
                <a:ea typeface="Poppins"/>
                <a:cs typeface="Poppins"/>
                <a:sym typeface="Poppins"/>
              </a:rPr>
              <a:t>Owner : Mr. Sunil Syal</a:t>
            </a:r>
          </a:p>
          <a:p>
            <a:pPr algn="just">
              <a:lnSpc>
                <a:spcPts val="3288"/>
              </a:lnSpc>
            </a:pPr>
            <a:r>
              <a:rPr lang="en-US" sz="2348" spc="-46">
                <a:solidFill>
                  <a:srgbClr val="FDFDFD"/>
                </a:solidFill>
                <a:latin typeface="Poppins"/>
                <a:ea typeface="Poppins"/>
                <a:cs typeface="Poppins"/>
                <a:sym typeface="Poppins"/>
              </a:rPr>
              <a:t>Address : Sarai Rd, Sondhi Chowk, Phagwara, Punjab 144401</a:t>
            </a:r>
          </a:p>
          <a:p>
            <a:pPr algn="just">
              <a:lnSpc>
                <a:spcPts val="3288"/>
              </a:lnSpc>
            </a:pPr>
            <a:r>
              <a:rPr lang="en-US" sz="2348" spc="-46">
                <a:solidFill>
                  <a:srgbClr val="FDFDFD"/>
                </a:solidFill>
                <a:latin typeface="Poppins"/>
                <a:ea typeface="Poppins"/>
                <a:cs typeface="Poppins"/>
                <a:sym typeface="Poppins"/>
              </a:rPr>
              <a:t>Established: 1980 ; family-owned B2C business</a:t>
            </a:r>
          </a:p>
          <a:p>
            <a:pPr algn="just">
              <a:lnSpc>
                <a:spcPts val="3288"/>
              </a:lnSpc>
            </a:pPr>
            <a:r>
              <a:rPr lang="en-US" sz="2348" spc="-46">
                <a:solidFill>
                  <a:srgbClr val="FDFDFD"/>
                </a:solidFill>
                <a:latin typeface="Poppins"/>
                <a:ea typeface="Poppins"/>
                <a:cs typeface="Poppins"/>
                <a:sym typeface="Poppins"/>
              </a:rPr>
              <a:t>Products Offered: Electronics such as washing machines,refrigerators,LED TV, microwave,air fryer,iron,induction,gas stoves etc.</a:t>
            </a:r>
          </a:p>
          <a:p>
            <a:pPr algn="just">
              <a:lnSpc>
                <a:spcPts val="3288"/>
              </a:lnSpc>
            </a:pPr>
            <a:r>
              <a:rPr lang="en-US" sz="2348" spc="-46">
                <a:solidFill>
                  <a:srgbClr val="FDFDFD"/>
                </a:solidFill>
                <a:latin typeface="Poppins"/>
                <a:ea typeface="Poppins"/>
                <a:cs typeface="Poppins"/>
                <a:sym typeface="Poppins"/>
              </a:rPr>
              <a:t>Current Challenges: Rising competition from online retailers, reduced profit margins, and high customer price sensitivity.</a:t>
            </a:r>
          </a:p>
          <a:p>
            <a:pPr algn="just">
              <a:lnSpc>
                <a:spcPts val="3288"/>
              </a:lnSpc>
              <a:spcBef>
                <a:spcPct val="0"/>
              </a:spcBef>
            </a:pPr>
          </a:p>
        </p:txBody>
      </p:sp>
      <p:sp>
        <p:nvSpPr>
          <p:cNvPr name="TextBox 16" id="16"/>
          <p:cNvSpPr txBox="true"/>
          <p:nvPr/>
        </p:nvSpPr>
        <p:spPr>
          <a:xfrm rot="0">
            <a:off x="12190789" y="3178973"/>
            <a:ext cx="5748323" cy="1589296"/>
          </a:xfrm>
          <a:prstGeom prst="rect">
            <a:avLst/>
          </a:prstGeom>
        </p:spPr>
        <p:txBody>
          <a:bodyPr anchor="t" rtlCol="false" tIns="0" lIns="0" bIns="0" rIns="0">
            <a:spAutoFit/>
          </a:bodyPr>
          <a:lstStyle/>
          <a:p>
            <a:pPr algn="ctr" marL="0" indent="0" lvl="0">
              <a:lnSpc>
                <a:spcPts val="6376"/>
              </a:lnSpc>
              <a:spcBef>
                <a:spcPct val="0"/>
              </a:spcBef>
            </a:pPr>
            <a:r>
              <a:rPr lang="en-US" sz="4554">
                <a:solidFill>
                  <a:srgbClr val="FDFDFD"/>
                </a:solidFill>
                <a:latin typeface="Open Sans Extra Bold"/>
                <a:ea typeface="Open Sans Extra Bold"/>
                <a:cs typeface="Open Sans Extra Bold"/>
                <a:sym typeface="Open Sans Extra Bold"/>
              </a:rPr>
              <a:t>Problem Statements</a:t>
            </a:r>
          </a:p>
        </p:txBody>
      </p:sp>
      <p:sp>
        <p:nvSpPr>
          <p:cNvPr name="TextBox 17" id="17"/>
          <p:cNvSpPr txBox="true"/>
          <p:nvPr/>
        </p:nvSpPr>
        <p:spPr>
          <a:xfrm rot="0">
            <a:off x="11841901" y="4807070"/>
            <a:ext cx="5824705" cy="4778656"/>
          </a:xfrm>
          <a:prstGeom prst="rect">
            <a:avLst/>
          </a:prstGeom>
        </p:spPr>
        <p:txBody>
          <a:bodyPr anchor="t" rtlCol="false" tIns="0" lIns="0" bIns="0" rIns="0">
            <a:spAutoFit/>
          </a:bodyPr>
          <a:lstStyle/>
          <a:p>
            <a:pPr algn="just" marL="492159" indent="-246079" lvl="1">
              <a:lnSpc>
                <a:spcPts val="3191"/>
              </a:lnSpc>
              <a:buAutoNum type="arabicPeriod" startAt="1"/>
            </a:pPr>
            <a:r>
              <a:rPr lang="en-US" sz="2279" spc="-45">
                <a:solidFill>
                  <a:srgbClr val="FDFDFD"/>
                </a:solidFill>
                <a:latin typeface="Poppins"/>
                <a:ea typeface="Poppins"/>
                <a:cs typeface="Poppins"/>
                <a:sym typeface="Poppins"/>
              </a:rPr>
              <a:t>Reduced Profit</a:t>
            </a:r>
            <a:r>
              <a:rPr lang="en-US" sz="2279" spc="-45">
                <a:solidFill>
                  <a:srgbClr val="FDFDFD"/>
                </a:solidFill>
                <a:latin typeface="Poppins"/>
                <a:ea typeface="Poppins"/>
                <a:cs typeface="Poppins"/>
                <a:sym typeface="Poppins"/>
              </a:rPr>
              <a:t> Margins due to competition from online retailers on platforms like Amazon and Flipkart who offer discounts and deals that the shop cannot match.</a:t>
            </a:r>
          </a:p>
          <a:p>
            <a:pPr algn="just" marL="492159" indent="-246079" lvl="1">
              <a:lnSpc>
                <a:spcPts val="3191"/>
              </a:lnSpc>
              <a:buAutoNum type="arabicPeriod" startAt="1"/>
            </a:pPr>
            <a:r>
              <a:rPr lang="en-US" sz="2279" spc="-45">
                <a:solidFill>
                  <a:srgbClr val="FDFDFD"/>
                </a:solidFill>
                <a:latin typeface="Poppins"/>
                <a:ea typeface="Poppins"/>
                <a:cs typeface="Poppins"/>
                <a:sym typeface="Poppins"/>
              </a:rPr>
              <a:t>Customer Bargaining Pressure, as many customers compare prices with online platforms and negotiate for lower rates.</a:t>
            </a:r>
          </a:p>
          <a:p>
            <a:pPr algn="just" marL="492159" indent="-246079" lvl="1">
              <a:lnSpc>
                <a:spcPts val="3191"/>
              </a:lnSpc>
              <a:buAutoNum type="arabicPeriod" startAt="1"/>
            </a:pPr>
            <a:r>
              <a:rPr lang="en-US" sz="2279" spc="-45">
                <a:solidFill>
                  <a:srgbClr val="FDFDFD"/>
                </a:solidFill>
                <a:latin typeface="Poppins"/>
                <a:ea typeface="Poppins"/>
                <a:cs typeface="Poppins"/>
                <a:sym typeface="Poppins"/>
              </a:rPr>
              <a:t>Decreased Sales Volume, affecting overall profitability and sustainability.</a:t>
            </a:r>
          </a:p>
          <a:p>
            <a:pPr algn="just">
              <a:lnSpc>
                <a:spcPts val="319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100289"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10162447" y="1529490"/>
            <a:ext cx="7607761" cy="2205458"/>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Enh</a:t>
            </a:r>
            <a:r>
              <a:rPr lang="en-US" sz="1782" spc="-35" strike="noStrike" u="none">
                <a:solidFill>
                  <a:srgbClr val="145DA0"/>
                </a:solidFill>
                <a:latin typeface="Poppins"/>
                <a:ea typeface="Poppins"/>
                <a:cs typeface="Poppins"/>
                <a:sym typeface="Poppins"/>
              </a:rPr>
              <a:t>anced Data Management for Insights</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Developed a structured dataset by manually collecting and organizing sales data using Excel.</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Leveraged tools like pivot tables and formulas to streamline analysis and ensure accurate weekly sales tracking.</a:t>
            </a:r>
          </a:p>
          <a:p>
            <a:pPr algn="l">
              <a:lnSpc>
                <a:spcPts val="2495"/>
              </a:lnSpc>
            </a:pPr>
          </a:p>
          <a:p>
            <a:pPr algn="l">
              <a:lnSpc>
                <a:spcPts val="2495"/>
              </a:lnSpc>
            </a:pPr>
          </a:p>
        </p:txBody>
      </p:sp>
      <p:sp>
        <p:nvSpPr>
          <p:cNvPr name="Freeform 10" id="10"/>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0568256" y="3493766"/>
            <a:ext cx="7599654" cy="1890729"/>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Id</a:t>
            </a:r>
            <a:r>
              <a:rPr lang="en-US" sz="1782" spc="-35" strike="noStrike" u="none">
                <a:solidFill>
                  <a:srgbClr val="145DA0"/>
                </a:solidFill>
                <a:latin typeface="Poppins"/>
                <a:ea typeface="Poppins"/>
                <a:cs typeface="Poppins"/>
                <a:sym typeface="Poppins"/>
              </a:rPr>
              <a:t>entifying Key Sales Trends</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Conducted descriptive analysis to map seasonal demand, such as the Diwali sales spike, using line and pie charts for clarity.</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Highlighted top-performing and low-performing products to prioritize inventory adjustments.</a:t>
            </a:r>
          </a:p>
          <a:p>
            <a:pPr algn="l">
              <a:lnSpc>
                <a:spcPts val="2495"/>
              </a:lnSpc>
            </a:pPr>
          </a:p>
        </p:txBody>
      </p:sp>
      <p:sp>
        <p:nvSpPr>
          <p:cNvPr name="Freeform 12" id="12"/>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4" id="14"/>
          <p:cNvGrpSpPr/>
          <p:nvPr/>
        </p:nvGrpSpPr>
        <p:grpSpPr>
          <a:xfrm rot="0">
            <a:off x="7905455" y="2656032"/>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315313" y="4180490"/>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7944228" y="7402839"/>
            <a:ext cx="373607" cy="373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8309460" y="5760481"/>
            <a:ext cx="373607" cy="3736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6" id="26"/>
          <p:cNvSpPr/>
          <p:nvPr/>
        </p:nvSpPr>
        <p:spPr>
          <a:xfrm flipH="false" flipV="false" rot="0">
            <a:off x="319105" y="3890803"/>
            <a:ext cx="5377223" cy="5934027"/>
          </a:xfrm>
          <a:custGeom>
            <a:avLst/>
            <a:gdLst/>
            <a:ahLst/>
            <a:cxnLst/>
            <a:rect r="r" b="b" t="t" l="l"/>
            <a:pathLst>
              <a:path h="5934027" w="5377223">
                <a:moveTo>
                  <a:pt x="0" y="0"/>
                </a:moveTo>
                <a:lnTo>
                  <a:pt x="5377223" y="0"/>
                </a:lnTo>
                <a:lnTo>
                  <a:pt x="5377223" y="5934028"/>
                </a:lnTo>
                <a:lnTo>
                  <a:pt x="0" y="5934028"/>
                </a:lnTo>
                <a:lnTo>
                  <a:pt x="0" y="0"/>
                </a:lnTo>
                <a:close/>
              </a:path>
            </a:pathLst>
          </a:custGeom>
          <a:blipFill>
            <a:blip r:embed="rId4"/>
            <a:stretch>
              <a:fillRect l="0" t="-23612" r="0" b="-31144"/>
            </a:stretch>
          </a:blipFill>
        </p:spPr>
      </p:sp>
      <p:sp>
        <p:nvSpPr>
          <p:cNvPr name="TextBox 27" id="27"/>
          <p:cNvSpPr txBox="true"/>
          <p:nvPr/>
        </p:nvSpPr>
        <p:spPr>
          <a:xfrm rot="0">
            <a:off x="574523" y="1682266"/>
            <a:ext cx="6527929" cy="1631325"/>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Problem Solving Approach</a:t>
            </a:r>
          </a:p>
        </p:txBody>
      </p:sp>
      <p:sp>
        <p:nvSpPr>
          <p:cNvPr name="TextBox 28" id="28"/>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TextBox 29" id="29"/>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TextBox 30" id="30"/>
          <p:cNvSpPr txBox="true"/>
          <p:nvPr/>
        </p:nvSpPr>
        <p:spPr>
          <a:xfrm rot="0">
            <a:off x="10688346" y="5637829"/>
            <a:ext cx="6570954"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C</a:t>
            </a:r>
            <a:r>
              <a:rPr lang="en-US" sz="1782" spc="-35" strike="noStrike" u="none">
                <a:solidFill>
                  <a:srgbClr val="145DA0"/>
                </a:solidFill>
                <a:latin typeface="Poppins"/>
                <a:ea typeface="Poppins"/>
                <a:cs typeface="Poppins"/>
                <a:sym typeface="Poppins"/>
              </a:rPr>
              <a:t>ombatting Online Retail Competition</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Analyzed customer behavior to identify periods of reduced footfall due to online sales festivals.</a:t>
            </a:r>
          </a:p>
          <a:p>
            <a:pPr algn="l">
              <a:lnSpc>
                <a:spcPts val="2495"/>
              </a:lnSpc>
            </a:pPr>
          </a:p>
        </p:txBody>
      </p:sp>
      <p:sp>
        <p:nvSpPr>
          <p:cNvPr name="TextBox 31" id="31"/>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TextBox 32" id="32"/>
          <p:cNvSpPr txBox="true"/>
          <p:nvPr/>
        </p:nvSpPr>
        <p:spPr>
          <a:xfrm rot="0">
            <a:off x="10280481" y="7257738"/>
            <a:ext cx="7312546"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Ba</a:t>
            </a:r>
            <a:r>
              <a:rPr lang="en-US" sz="1782" spc="-35" strike="noStrike" u="none">
                <a:solidFill>
                  <a:srgbClr val="145DA0"/>
                </a:solidFill>
                <a:latin typeface="Poppins"/>
                <a:ea typeface="Poppins"/>
                <a:cs typeface="Poppins"/>
                <a:sym typeface="Poppins"/>
              </a:rPr>
              <a:t>lancing Profit Margins Amid Bargaining Pressure</a:t>
            </a:r>
          </a:p>
          <a:p>
            <a:pPr algn="l" marL="384814" indent="-192407" lvl="1">
              <a:lnSpc>
                <a:spcPts val="2495"/>
              </a:lnSpc>
              <a:buFont typeface="Arial"/>
              <a:buChar char="•"/>
            </a:pPr>
            <a:r>
              <a:rPr lang="en-US" sz="1782" spc="-35" strike="noStrike" u="none">
                <a:solidFill>
                  <a:srgbClr val="145DA0"/>
                </a:solidFill>
                <a:latin typeface="Poppins"/>
                <a:ea typeface="Poppins"/>
                <a:cs typeface="Poppins"/>
                <a:sym typeface="Poppins"/>
              </a:rPr>
              <a:t>Mapped the impact of customer bargaining on high-value items using diagnostic tools.</a:t>
            </a:r>
          </a:p>
          <a:p>
            <a:pPr algn="l">
              <a:lnSpc>
                <a:spcPts val="2495"/>
              </a:lnSpc>
            </a:pPr>
          </a:p>
        </p:txBody>
      </p:sp>
      <p:sp>
        <p:nvSpPr>
          <p:cNvPr name="TextBox 33" id="33"/>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15292" y="8799057"/>
            <a:ext cx="5841799" cy="1153755"/>
          </a:xfrm>
          <a:custGeom>
            <a:avLst/>
            <a:gdLst/>
            <a:ahLst/>
            <a:cxnLst/>
            <a:rect r="r" b="b" t="t" l="l"/>
            <a:pathLst>
              <a:path h="1153755" w="5841799">
                <a:moveTo>
                  <a:pt x="0" y="0"/>
                </a:moveTo>
                <a:lnTo>
                  <a:pt x="5841799" y="0"/>
                </a:lnTo>
                <a:lnTo>
                  <a:pt x="5841799" y="1153756"/>
                </a:lnTo>
                <a:lnTo>
                  <a:pt x="0" y="1153756"/>
                </a:lnTo>
                <a:lnTo>
                  <a:pt x="0" y="0"/>
                </a:lnTo>
                <a:close/>
              </a:path>
            </a:pathLst>
          </a:custGeom>
          <a:blipFill>
            <a:blip r:embed="rId2"/>
            <a:stretch>
              <a:fillRect l="0" t="0" r="0" b="0"/>
            </a:stretch>
          </a:blipFill>
        </p:spPr>
      </p:sp>
      <p:sp>
        <p:nvSpPr>
          <p:cNvPr name="Freeform 3" id="3"/>
          <p:cNvSpPr/>
          <p:nvPr/>
        </p:nvSpPr>
        <p:spPr>
          <a:xfrm flipH="false" flipV="false" rot="0">
            <a:off x="12204429" y="8799057"/>
            <a:ext cx="5841799" cy="1153755"/>
          </a:xfrm>
          <a:custGeom>
            <a:avLst/>
            <a:gdLst/>
            <a:ahLst/>
            <a:cxnLst/>
            <a:rect r="r" b="b" t="t" l="l"/>
            <a:pathLst>
              <a:path h="1153755" w="5841799">
                <a:moveTo>
                  <a:pt x="0" y="0"/>
                </a:moveTo>
                <a:lnTo>
                  <a:pt x="5841799" y="0"/>
                </a:lnTo>
                <a:lnTo>
                  <a:pt x="5841799" y="1153756"/>
                </a:lnTo>
                <a:lnTo>
                  <a:pt x="0" y="1153756"/>
                </a:lnTo>
                <a:lnTo>
                  <a:pt x="0" y="0"/>
                </a:lnTo>
                <a:close/>
              </a:path>
            </a:pathLst>
          </a:custGeom>
          <a:blipFill>
            <a:blip r:embed="rId2"/>
            <a:stretch>
              <a:fillRect l="0" t="0" r="0" b="0"/>
            </a:stretch>
          </a:blipFill>
        </p:spPr>
      </p:sp>
      <p:grpSp>
        <p:nvGrpSpPr>
          <p:cNvPr name="Group 4" id="4"/>
          <p:cNvGrpSpPr/>
          <p:nvPr/>
        </p:nvGrpSpPr>
        <p:grpSpPr>
          <a:xfrm rot="0">
            <a:off x="-2123887" y="-2346523"/>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64151" y="9053210"/>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645939" y="3352748"/>
            <a:ext cx="11285503" cy="667193"/>
          </a:xfrm>
          <a:custGeom>
            <a:avLst/>
            <a:gdLst/>
            <a:ahLst/>
            <a:cxnLst/>
            <a:rect r="r" b="b" t="t" l="l"/>
            <a:pathLst>
              <a:path h="667193" w="11285503">
                <a:moveTo>
                  <a:pt x="0" y="0"/>
                </a:moveTo>
                <a:lnTo>
                  <a:pt x="11285503" y="0"/>
                </a:lnTo>
                <a:lnTo>
                  <a:pt x="11285503" y="667194"/>
                </a:lnTo>
                <a:lnTo>
                  <a:pt x="0" y="667194"/>
                </a:lnTo>
                <a:lnTo>
                  <a:pt x="0" y="0"/>
                </a:lnTo>
                <a:close/>
              </a:path>
            </a:pathLst>
          </a:custGeom>
          <a:blipFill>
            <a:blip r:embed="rId3"/>
            <a:stretch>
              <a:fillRect l="0" t="0" r="0" b="0"/>
            </a:stretch>
          </a:blipFill>
        </p:spPr>
      </p:sp>
      <p:sp>
        <p:nvSpPr>
          <p:cNvPr name="TextBox 11" id="11"/>
          <p:cNvSpPr txBox="true"/>
          <p:nvPr/>
        </p:nvSpPr>
        <p:spPr>
          <a:xfrm rot="0">
            <a:off x="5561716" y="727292"/>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Data Collection</a:t>
            </a:r>
          </a:p>
        </p:txBody>
      </p:sp>
      <p:sp>
        <p:nvSpPr>
          <p:cNvPr name="TextBox 12" id="12"/>
          <p:cNvSpPr txBox="true"/>
          <p:nvPr/>
        </p:nvSpPr>
        <p:spPr>
          <a:xfrm rot="0">
            <a:off x="5947419" y="1852229"/>
            <a:ext cx="6649634" cy="78965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FFFFFF"/>
                </a:solidFill>
                <a:latin typeface="Open Sans Extra Bold"/>
                <a:ea typeface="Open Sans Extra Bold"/>
                <a:cs typeface="Open Sans Extra Bold"/>
                <a:sym typeface="Open Sans Extra Bold"/>
              </a:rPr>
              <a:t>Time Period of Data Collection: 2 months [Sep '24 and Oct’24]</a:t>
            </a:r>
          </a:p>
        </p:txBody>
      </p:sp>
      <p:sp>
        <p:nvSpPr>
          <p:cNvPr name="TextBox 13" id="13"/>
          <p:cNvSpPr txBox="true"/>
          <p:nvPr/>
        </p:nvSpPr>
        <p:spPr>
          <a:xfrm rot="0">
            <a:off x="3645939" y="4677167"/>
            <a:ext cx="11589460" cy="4939030"/>
          </a:xfrm>
          <a:prstGeom prst="rect">
            <a:avLst/>
          </a:prstGeom>
        </p:spPr>
        <p:txBody>
          <a:bodyPr anchor="t" rtlCol="false" tIns="0" lIns="0" bIns="0" rIns="0">
            <a:spAutoFit/>
          </a:bodyPr>
          <a:lstStyle/>
          <a:p>
            <a:pPr algn="l">
              <a:lnSpc>
                <a:spcPts val="3919"/>
              </a:lnSpc>
            </a:pPr>
            <a:r>
              <a:rPr lang="en-US" sz="2799">
                <a:solidFill>
                  <a:srgbClr val="FDFDFD"/>
                </a:solidFill>
                <a:latin typeface="Open Sans Extra Bold"/>
                <a:ea typeface="Open Sans Extra Bold"/>
                <a:cs typeface="Open Sans Extra Bold"/>
                <a:sym typeface="Open Sans Extra Bold"/>
              </a:rPr>
              <a:t>● Sales Data : This sheet holds the data of all the items of the shop,weekly sales</a:t>
            </a:r>
          </a:p>
          <a:p>
            <a:pPr algn="l">
              <a:lnSpc>
                <a:spcPts val="3919"/>
              </a:lnSpc>
            </a:pPr>
            <a:r>
              <a:rPr lang="en-US" sz="2799">
                <a:solidFill>
                  <a:srgbClr val="FDFDFD"/>
                </a:solidFill>
                <a:latin typeface="Open Sans Extra Bold"/>
                <a:ea typeface="Open Sans Extra Bold"/>
                <a:cs typeface="Open Sans Extra Bold"/>
                <a:sym typeface="Open Sans Extra Bold"/>
              </a:rPr>
              <a:t>of each item.</a:t>
            </a:r>
          </a:p>
          <a:p>
            <a:pPr algn="l">
              <a:lnSpc>
                <a:spcPts val="3919"/>
              </a:lnSpc>
            </a:pPr>
            <a:r>
              <a:rPr lang="en-US" sz="2799">
                <a:solidFill>
                  <a:srgbClr val="FDFDFD"/>
                </a:solidFill>
                <a:latin typeface="Open Sans Extra Bold"/>
                <a:ea typeface="Open Sans Extra Bold"/>
                <a:cs typeface="Open Sans Extra Bold"/>
                <a:sym typeface="Open Sans Extra Bold"/>
              </a:rPr>
              <a:t>● Data (Brand-Wise with Pricing):  This sheet holds the data of Product and the associated Brand,its Model/Capacity/Features, Price (INR) and the quantity sold.</a:t>
            </a:r>
          </a:p>
          <a:p>
            <a:pPr algn="l">
              <a:lnSpc>
                <a:spcPts val="3919"/>
              </a:lnSpc>
            </a:pPr>
            <a:r>
              <a:rPr lang="en-US" sz="2799">
                <a:solidFill>
                  <a:srgbClr val="FDFDFD"/>
                </a:solidFill>
                <a:latin typeface="Open Sans Extra Bold"/>
                <a:ea typeface="Open Sans Extra Bold"/>
                <a:cs typeface="Open Sans Extra Bold"/>
                <a:sym typeface="Open Sans Extra Bold"/>
              </a:rPr>
              <a:t>● Revenue Data : This sheet holds the revenue data across two months day wise.</a:t>
            </a:r>
          </a:p>
          <a:p>
            <a:pPr algn="l" marL="0" indent="0" lvl="0">
              <a:lnSpc>
                <a:spcPts val="3919"/>
              </a:lnSpc>
              <a:spcBef>
                <a:spcPct val="0"/>
              </a:spcBef>
            </a:pPr>
            <a:r>
              <a:rPr lang="en-US" sz="2799">
                <a:solidFill>
                  <a:srgbClr val="FDFDFD"/>
                </a:solidFill>
                <a:latin typeface="Open Sans Extra Bold"/>
                <a:ea typeface="Open Sans Extra Bold"/>
                <a:cs typeface="Open Sans Extra Bold"/>
                <a:sym typeface="Open Sans Extra Bold"/>
              </a:rPr>
              <a:t>● Revenue Data (Weekly) : This sheet holds the revenue data generated weekly.</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786797" y="942975"/>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Data Analysis</a:t>
            </a:r>
          </a:p>
        </p:txBody>
      </p:sp>
      <p:sp>
        <p:nvSpPr>
          <p:cNvPr name="TextBox 6" id="6"/>
          <p:cNvSpPr txBox="true"/>
          <p:nvPr/>
        </p:nvSpPr>
        <p:spPr>
          <a:xfrm rot="0">
            <a:off x="1691315" y="1985835"/>
            <a:ext cx="14905369" cy="8087157"/>
          </a:xfrm>
          <a:prstGeom prst="rect">
            <a:avLst/>
          </a:prstGeom>
        </p:spPr>
        <p:txBody>
          <a:bodyPr anchor="t" rtlCol="false" tIns="0" lIns="0" bIns="0" rIns="0">
            <a:spAutoFit/>
          </a:bodyPr>
          <a:lstStyle/>
          <a:p>
            <a:pPr algn="l" marL="0" indent="0" lvl="0">
              <a:lnSpc>
                <a:spcPts val="2932"/>
              </a:lnSpc>
              <a:spcBef>
                <a:spcPct val="0"/>
              </a:spcBef>
            </a:pPr>
            <a:r>
              <a:rPr lang="en-US" sz="2094" spc="-41">
                <a:solidFill>
                  <a:srgbClr val="051D40"/>
                </a:solidFill>
                <a:latin typeface="Poppins"/>
                <a:ea typeface="Poppins"/>
                <a:cs typeface="Poppins"/>
                <a:sym typeface="Poppins"/>
              </a:rPr>
              <a:t> 1. Data Collecti</a:t>
            </a:r>
            <a:r>
              <a:rPr lang="en-US" sz="2094" spc="-41" strike="noStrike" u="none">
                <a:solidFill>
                  <a:srgbClr val="051D40"/>
                </a:solidFill>
                <a:latin typeface="Poppins"/>
                <a:ea typeface="Poppins"/>
                <a:cs typeface="Poppins"/>
                <a:sym typeface="Poppins"/>
              </a:rPr>
              <a:t>on and Pre-Processing:</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Data Challenges: Inconsistent or paper-based records required manual entry.</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Key Collected Data: Weekly sales quantities, item names, prices, revenue figures, and related expenses.</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Formatting: Transposed and reorganized data into a structured, week-oriented format using Excel for easy analysis.</a:t>
            </a:r>
          </a:p>
          <a:p>
            <a:pPr algn="l">
              <a:lnSpc>
                <a:spcPts val="2932"/>
              </a:lnSpc>
              <a:spcBef>
                <a:spcPct val="0"/>
              </a:spcBef>
            </a:pPr>
          </a:p>
          <a:p>
            <a:pPr algn="l" marL="0" indent="0" lvl="0">
              <a:lnSpc>
                <a:spcPts val="2932"/>
              </a:lnSpc>
              <a:spcBef>
                <a:spcPct val="0"/>
              </a:spcBef>
            </a:pPr>
            <a:r>
              <a:rPr lang="en-US" sz="2094" spc="-41" strike="noStrike" u="none">
                <a:solidFill>
                  <a:srgbClr val="051D40"/>
                </a:solidFill>
                <a:latin typeface="Poppins"/>
                <a:ea typeface="Poppins"/>
                <a:cs typeface="Poppins"/>
                <a:sym typeface="Poppins"/>
              </a:rPr>
              <a:t>2</a:t>
            </a:r>
            <a:r>
              <a:rPr lang="en-US" sz="2094" spc="-41" strike="noStrike" u="none">
                <a:solidFill>
                  <a:srgbClr val="051D40"/>
                </a:solidFill>
                <a:latin typeface="Poppins"/>
                <a:ea typeface="Poppins"/>
                <a:cs typeface="Poppins"/>
                <a:sym typeface="Poppins"/>
              </a:rPr>
              <a:t>. Analysis Methodology:</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Descriptive Analysis:</a:t>
            </a:r>
          </a:p>
          <a:p>
            <a:pPr algn="l" marL="904566" indent="-301522" lvl="2">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Used statistical functions (MAX, MIN, AVERAGE) and created visualizations like pie charts (revenue contribution) and line charts (weekly trends).</a:t>
            </a:r>
          </a:p>
          <a:p>
            <a:pPr algn="l" marL="904566" indent="-301522" lvl="2">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Key Findings: Sales surged during Diwali (October), with washing machines and LED TVs driving revenue.</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Diagnostic Analysis:</a:t>
            </a:r>
          </a:p>
          <a:p>
            <a:pPr algn="l" marL="904566" indent="-301522" lvl="2">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Explored reasons behind performance trends using Excel tools like pivot tables and correlations.</a:t>
            </a:r>
          </a:p>
          <a:p>
            <a:pPr algn="l" marL="904566" indent="-301522" lvl="2">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Findings:</a:t>
            </a:r>
          </a:p>
          <a:p>
            <a:pPr algn="l" marL="1356849" indent="-339212" lvl="3">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Festive promotions in October boosted sales by 18% compared to September.</a:t>
            </a:r>
          </a:p>
          <a:p>
            <a:pPr algn="l" marL="1356849" indent="-339212" lvl="3">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Inventory shortages during peak periods limited potential revenue growth.</a:t>
            </a:r>
          </a:p>
          <a:p>
            <a:pPr algn="l" marL="1356849" indent="-339212" lvl="3">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Online shopping festivals and customer bargaining behavior impacted sales.</a:t>
            </a:r>
          </a:p>
          <a:p>
            <a:pPr algn="l">
              <a:lnSpc>
                <a:spcPts val="2932"/>
              </a:lnSpc>
              <a:spcBef>
                <a:spcPct val="0"/>
              </a:spcBef>
            </a:pPr>
          </a:p>
          <a:p>
            <a:pPr algn="l" marL="0" indent="0" lvl="0">
              <a:lnSpc>
                <a:spcPts val="2932"/>
              </a:lnSpc>
              <a:spcBef>
                <a:spcPct val="0"/>
              </a:spcBef>
            </a:pPr>
            <a:r>
              <a:rPr lang="en-US" sz="2094" spc="-41" strike="noStrike" u="none">
                <a:solidFill>
                  <a:srgbClr val="051D40"/>
                </a:solidFill>
                <a:latin typeface="Poppins"/>
                <a:ea typeface="Poppins"/>
                <a:cs typeface="Poppins"/>
                <a:sym typeface="Poppins"/>
              </a:rPr>
              <a:t>3</a:t>
            </a:r>
            <a:r>
              <a:rPr lang="en-US" sz="2094" spc="-41" strike="noStrike" u="none">
                <a:solidFill>
                  <a:srgbClr val="051D40"/>
                </a:solidFill>
                <a:latin typeface="Poppins"/>
                <a:ea typeface="Poppins"/>
                <a:cs typeface="Poppins"/>
                <a:sym typeface="Poppins"/>
              </a:rPr>
              <a:t>. Tools and Techniques Used:</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Excel functions for calculations, pivot tables for structuring data, and visual aids for interpretation.</a:t>
            </a:r>
          </a:p>
          <a:p>
            <a:pPr algn="l" marL="452283" indent="-226142" lvl="1">
              <a:lnSpc>
                <a:spcPts val="2932"/>
              </a:lnSpc>
              <a:spcBef>
                <a:spcPct val="0"/>
              </a:spcBef>
              <a:buFont typeface="Arial"/>
              <a:buChar char="•"/>
            </a:pPr>
            <a:r>
              <a:rPr lang="en-US" sz="2094" spc="-41" strike="noStrike" u="none">
                <a:solidFill>
                  <a:srgbClr val="051D40"/>
                </a:solidFill>
                <a:latin typeface="Poppins"/>
                <a:ea typeface="Poppins"/>
                <a:cs typeface="Poppins"/>
                <a:sym typeface="Poppins"/>
              </a:rPr>
              <a:t>Weekly summaries for trend analysis and cash flow tracking.</a:t>
            </a:r>
          </a:p>
          <a:p>
            <a:pPr algn="l" marL="0" indent="0" lvl="0">
              <a:lnSpc>
                <a:spcPts val="293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2089783" y="8193597"/>
            <a:ext cx="9913189" cy="398380"/>
          </a:xfrm>
          <a:prstGeom prst="rect">
            <a:avLst/>
          </a:prstGeom>
        </p:spPr>
        <p:txBody>
          <a:bodyPr anchor="t" rtlCol="false" tIns="0" lIns="0" bIns="0" rIns="0">
            <a:spAutoFit/>
          </a:bodyPr>
          <a:lstStyle/>
          <a:p>
            <a:pPr algn="l">
              <a:lnSpc>
                <a:spcPts val="3238"/>
              </a:lnSpc>
            </a:pPr>
            <a:r>
              <a:rPr lang="en-US" sz="2313" spc="-46">
                <a:solidFill>
                  <a:srgbClr val="FDFDFD"/>
                </a:solidFill>
                <a:latin typeface="Poppins"/>
                <a:ea typeface="Poppins"/>
                <a:cs typeface="Poppins"/>
                <a:sym typeface="Poppins"/>
              </a:rPr>
              <a:t>Revenue and Profitability Insigh</a:t>
            </a:r>
          </a:p>
        </p:txBody>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5573718" y="7940477"/>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9" id="9"/>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227380" y="1484500"/>
            <a:ext cx="8233747" cy="3986597"/>
          </a:xfrm>
          <a:custGeom>
            <a:avLst/>
            <a:gdLst/>
            <a:ahLst/>
            <a:cxnLst/>
            <a:rect r="r" b="b" t="t" l="l"/>
            <a:pathLst>
              <a:path h="3986597" w="8233747">
                <a:moveTo>
                  <a:pt x="0" y="0"/>
                </a:moveTo>
                <a:lnTo>
                  <a:pt x="8233748" y="0"/>
                </a:lnTo>
                <a:lnTo>
                  <a:pt x="8233748" y="3986597"/>
                </a:lnTo>
                <a:lnTo>
                  <a:pt x="0" y="3986597"/>
                </a:lnTo>
                <a:lnTo>
                  <a:pt x="0" y="0"/>
                </a:lnTo>
                <a:close/>
              </a:path>
            </a:pathLst>
          </a:custGeom>
          <a:blipFill>
            <a:blip r:embed="rId6"/>
            <a:stretch>
              <a:fillRect l="0" t="0" r="-2201" b="0"/>
            </a:stretch>
          </a:blipFill>
        </p:spPr>
      </p:sp>
      <p:sp>
        <p:nvSpPr>
          <p:cNvPr name="Freeform 11" id="11"/>
          <p:cNvSpPr/>
          <p:nvPr/>
        </p:nvSpPr>
        <p:spPr>
          <a:xfrm flipH="false" flipV="false" rot="0">
            <a:off x="227380" y="5803645"/>
            <a:ext cx="7617471" cy="4077117"/>
          </a:xfrm>
          <a:custGeom>
            <a:avLst/>
            <a:gdLst/>
            <a:ahLst/>
            <a:cxnLst/>
            <a:rect r="r" b="b" t="t" l="l"/>
            <a:pathLst>
              <a:path h="4077117" w="7617471">
                <a:moveTo>
                  <a:pt x="0" y="0"/>
                </a:moveTo>
                <a:lnTo>
                  <a:pt x="7617471" y="0"/>
                </a:lnTo>
                <a:lnTo>
                  <a:pt x="7617471" y="4077117"/>
                </a:lnTo>
                <a:lnTo>
                  <a:pt x="0" y="4077117"/>
                </a:lnTo>
                <a:lnTo>
                  <a:pt x="0" y="0"/>
                </a:lnTo>
                <a:close/>
              </a:path>
            </a:pathLst>
          </a:custGeom>
          <a:blipFill>
            <a:blip r:embed="rId7"/>
            <a:stretch>
              <a:fillRect l="0" t="0" r="0" b="0"/>
            </a:stretch>
          </a:blipFill>
        </p:spPr>
      </p:sp>
      <p:sp>
        <p:nvSpPr>
          <p:cNvPr name="Freeform 12" id="12"/>
          <p:cNvSpPr/>
          <p:nvPr/>
        </p:nvSpPr>
        <p:spPr>
          <a:xfrm flipH="false" flipV="false" rot="0">
            <a:off x="9077404" y="1589275"/>
            <a:ext cx="7740155" cy="4763928"/>
          </a:xfrm>
          <a:custGeom>
            <a:avLst/>
            <a:gdLst/>
            <a:ahLst/>
            <a:cxnLst/>
            <a:rect r="r" b="b" t="t" l="l"/>
            <a:pathLst>
              <a:path h="4763928" w="7740155">
                <a:moveTo>
                  <a:pt x="0" y="0"/>
                </a:moveTo>
                <a:lnTo>
                  <a:pt x="7740156" y="0"/>
                </a:lnTo>
                <a:lnTo>
                  <a:pt x="7740156" y="4763928"/>
                </a:lnTo>
                <a:lnTo>
                  <a:pt x="0" y="4763928"/>
                </a:lnTo>
                <a:lnTo>
                  <a:pt x="0" y="0"/>
                </a:lnTo>
                <a:close/>
              </a:path>
            </a:pathLst>
          </a:custGeom>
          <a:blipFill>
            <a:blip r:embed="rId8"/>
            <a:stretch>
              <a:fillRect l="0" t="0" r="0" b="0"/>
            </a:stretch>
          </a:blipFill>
        </p:spPr>
      </p:sp>
      <p:sp>
        <p:nvSpPr>
          <p:cNvPr name="TextBox 13" id="13"/>
          <p:cNvSpPr txBox="true"/>
          <p:nvPr/>
        </p:nvSpPr>
        <p:spPr>
          <a:xfrm rot="0">
            <a:off x="7844851" y="234687"/>
            <a:ext cx="3609515" cy="695256"/>
          </a:xfrm>
          <a:prstGeom prst="rect">
            <a:avLst/>
          </a:prstGeom>
        </p:spPr>
        <p:txBody>
          <a:bodyPr anchor="t" rtlCol="false" tIns="0" lIns="0" bIns="0" rIns="0">
            <a:spAutoFit/>
          </a:bodyPr>
          <a:lstStyle/>
          <a:p>
            <a:pPr algn="just">
              <a:lnSpc>
                <a:spcPts val="5778"/>
              </a:lnSpc>
              <a:spcBef>
                <a:spcPct val="0"/>
              </a:spcBef>
            </a:pPr>
            <a:r>
              <a:rPr lang="en-US" sz="4127">
                <a:solidFill>
                  <a:srgbClr val="FDFDFD"/>
                </a:solidFill>
                <a:latin typeface="Open Sans Extra Bold"/>
                <a:ea typeface="Open Sans Extra Bold"/>
                <a:cs typeface="Open Sans Extra Bold"/>
                <a:sym typeface="Open Sans Extra Bold"/>
              </a:rPr>
              <a:t>Results</a:t>
            </a:r>
          </a:p>
        </p:txBody>
      </p:sp>
      <p:sp>
        <p:nvSpPr>
          <p:cNvPr name="TextBox 14" id="14"/>
          <p:cNvSpPr txBox="true"/>
          <p:nvPr/>
        </p:nvSpPr>
        <p:spPr>
          <a:xfrm rot="0">
            <a:off x="5938890" y="882318"/>
            <a:ext cx="6751765" cy="443432"/>
          </a:xfrm>
          <a:prstGeom prst="rect">
            <a:avLst/>
          </a:prstGeom>
        </p:spPr>
        <p:txBody>
          <a:bodyPr anchor="t" rtlCol="false" tIns="0" lIns="0" bIns="0" rIns="0">
            <a:spAutoFit/>
          </a:bodyPr>
          <a:lstStyle/>
          <a:p>
            <a:pPr algn="just">
              <a:lnSpc>
                <a:spcPts val="3697"/>
              </a:lnSpc>
              <a:spcBef>
                <a:spcPct val="0"/>
              </a:spcBef>
            </a:pPr>
            <a:r>
              <a:rPr lang="en-US" sz="2640">
                <a:solidFill>
                  <a:srgbClr val="FDFDFD"/>
                </a:solidFill>
                <a:latin typeface="Open Sans Extra Bold"/>
                <a:ea typeface="Open Sans Extra Bold"/>
                <a:cs typeface="Open Sans Extra Bold"/>
                <a:sym typeface="Open Sans Extra Bold"/>
              </a:rPr>
              <a:t>Revenue and Profitability Insights</a:t>
            </a:r>
          </a:p>
        </p:txBody>
      </p:sp>
      <p:sp>
        <p:nvSpPr>
          <p:cNvPr name="TextBox 15" id="15"/>
          <p:cNvSpPr txBox="true"/>
          <p:nvPr/>
        </p:nvSpPr>
        <p:spPr>
          <a:xfrm rot="0">
            <a:off x="8878437" y="6846513"/>
            <a:ext cx="9409563" cy="3102072"/>
          </a:xfrm>
          <a:prstGeom prst="rect">
            <a:avLst/>
          </a:prstGeom>
        </p:spPr>
        <p:txBody>
          <a:bodyPr anchor="t" rtlCol="false" tIns="0" lIns="0" bIns="0" rIns="0">
            <a:spAutoFit/>
          </a:bodyPr>
          <a:lstStyle/>
          <a:p>
            <a:pPr algn="l">
              <a:lnSpc>
                <a:spcPts val="3555"/>
              </a:lnSpc>
            </a:pPr>
            <a:r>
              <a:rPr lang="en-US" sz="2539">
                <a:solidFill>
                  <a:srgbClr val="FDFDFD"/>
                </a:solidFill>
                <a:latin typeface="Open Sans Extra Bold"/>
                <a:ea typeface="Open Sans Extra Bold"/>
                <a:cs typeface="Open Sans Extra Bold"/>
                <a:sym typeface="Open Sans Extra Bold"/>
              </a:rPr>
              <a:t>High-ticket items like Refrigerators and Washing Machines (Whirlpool, Samsung) dominate revenue. High-margin products like LED TVs and ACs are key contributors to profitability. Gas stoves and microwaves provide balanced revenue and profit contributions.</a:t>
            </a:r>
          </a:p>
          <a:p>
            <a:pPr algn="l">
              <a:lnSpc>
                <a:spcPts val="355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5573718" y="7940477"/>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8" id="8"/>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9" id="9"/>
          <p:cNvSpPr/>
          <p:nvPr/>
        </p:nvSpPr>
        <p:spPr>
          <a:xfrm flipH="false" flipV="false" rot="0">
            <a:off x="8679232" y="2527213"/>
            <a:ext cx="8692517" cy="4751224"/>
          </a:xfrm>
          <a:custGeom>
            <a:avLst/>
            <a:gdLst/>
            <a:ahLst/>
            <a:cxnLst/>
            <a:rect r="r" b="b" t="t" l="l"/>
            <a:pathLst>
              <a:path h="4751224" w="8692517">
                <a:moveTo>
                  <a:pt x="0" y="0"/>
                </a:moveTo>
                <a:lnTo>
                  <a:pt x="8692518" y="0"/>
                </a:lnTo>
                <a:lnTo>
                  <a:pt x="8692518" y="4751224"/>
                </a:lnTo>
                <a:lnTo>
                  <a:pt x="0" y="4751224"/>
                </a:lnTo>
                <a:lnTo>
                  <a:pt x="0" y="0"/>
                </a:lnTo>
                <a:close/>
              </a:path>
            </a:pathLst>
          </a:custGeom>
          <a:blipFill>
            <a:blip r:embed="rId6"/>
            <a:stretch>
              <a:fillRect l="0" t="0" r="-4133" b="-2520"/>
            </a:stretch>
          </a:blipFill>
        </p:spPr>
      </p:sp>
      <p:sp>
        <p:nvSpPr>
          <p:cNvPr name="Freeform 10" id="10"/>
          <p:cNvSpPr/>
          <p:nvPr/>
        </p:nvSpPr>
        <p:spPr>
          <a:xfrm flipH="false" flipV="false" rot="0">
            <a:off x="227380" y="1879335"/>
            <a:ext cx="7255489" cy="3760670"/>
          </a:xfrm>
          <a:custGeom>
            <a:avLst/>
            <a:gdLst/>
            <a:ahLst/>
            <a:cxnLst/>
            <a:rect r="r" b="b" t="t" l="l"/>
            <a:pathLst>
              <a:path h="3760670" w="7255489">
                <a:moveTo>
                  <a:pt x="0" y="0"/>
                </a:moveTo>
                <a:lnTo>
                  <a:pt x="7255489" y="0"/>
                </a:lnTo>
                <a:lnTo>
                  <a:pt x="7255489" y="3760670"/>
                </a:lnTo>
                <a:lnTo>
                  <a:pt x="0" y="3760670"/>
                </a:lnTo>
                <a:lnTo>
                  <a:pt x="0" y="0"/>
                </a:lnTo>
                <a:close/>
              </a:path>
            </a:pathLst>
          </a:custGeom>
          <a:blipFill>
            <a:blip r:embed="rId7"/>
            <a:stretch>
              <a:fillRect l="0" t="0" r="-10858" b="0"/>
            </a:stretch>
          </a:blipFill>
        </p:spPr>
      </p:sp>
      <p:sp>
        <p:nvSpPr>
          <p:cNvPr name="Freeform 11" id="11"/>
          <p:cNvSpPr/>
          <p:nvPr/>
        </p:nvSpPr>
        <p:spPr>
          <a:xfrm flipH="false" flipV="false" rot="0">
            <a:off x="227380" y="5760695"/>
            <a:ext cx="7422488" cy="4359563"/>
          </a:xfrm>
          <a:custGeom>
            <a:avLst/>
            <a:gdLst/>
            <a:ahLst/>
            <a:cxnLst/>
            <a:rect r="r" b="b" t="t" l="l"/>
            <a:pathLst>
              <a:path h="4359563" w="7422488">
                <a:moveTo>
                  <a:pt x="0" y="0"/>
                </a:moveTo>
                <a:lnTo>
                  <a:pt x="7422488" y="0"/>
                </a:lnTo>
                <a:lnTo>
                  <a:pt x="7422488" y="4359563"/>
                </a:lnTo>
                <a:lnTo>
                  <a:pt x="0" y="4359563"/>
                </a:lnTo>
                <a:lnTo>
                  <a:pt x="0" y="0"/>
                </a:lnTo>
                <a:close/>
              </a:path>
            </a:pathLst>
          </a:custGeom>
          <a:blipFill>
            <a:blip r:embed="rId8"/>
            <a:stretch>
              <a:fillRect l="0" t="0" r="0" b="0"/>
            </a:stretch>
          </a:blipFill>
        </p:spPr>
      </p:sp>
      <p:sp>
        <p:nvSpPr>
          <p:cNvPr name="TextBox 12" id="12"/>
          <p:cNvSpPr txBox="true"/>
          <p:nvPr/>
        </p:nvSpPr>
        <p:spPr>
          <a:xfrm rot="0">
            <a:off x="7844851" y="234687"/>
            <a:ext cx="3609515" cy="695256"/>
          </a:xfrm>
          <a:prstGeom prst="rect">
            <a:avLst/>
          </a:prstGeom>
        </p:spPr>
        <p:txBody>
          <a:bodyPr anchor="t" rtlCol="false" tIns="0" lIns="0" bIns="0" rIns="0">
            <a:spAutoFit/>
          </a:bodyPr>
          <a:lstStyle/>
          <a:p>
            <a:pPr algn="just">
              <a:lnSpc>
                <a:spcPts val="5778"/>
              </a:lnSpc>
              <a:spcBef>
                <a:spcPct val="0"/>
              </a:spcBef>
            </a:pPr>
            <a:r>
              <a:rPr lang="en-US" sz="4127">
                <a:solidFill>
                  <a:srgbClr val="FDFDFD"/>
                </a:solidFill>
                <a:latin typeface="Open Sans Extra Bold"/>
                <a:ea typeface="Open Sans Extra Bold"/>
                <a:cs typeface="Open Sans Extra Bold"/>
                <a:sym typeface="Open Sans Extra Bold"/>
              </a:rPr>
              <a:t>Results</a:t>
            </a:r>
          </a:p>
        </p:txBody>
      </p:sp>
      <p:sp>
        <p:nvSpPr>
          <p:cNvPr name="TextBox 13" id="13"/>
          <p:cNvSpPr txBox="true"/>
          <p:nvPr/>
        </p:nvSpPr>
        <p:spPr>
          <a:xfrm rot="0">
            <a:off x="6273726" y="882318"/>
            <a:ext cx="6751765" cy="443432"/>
          </a:xfrm>
          <a:prstGeom prst="rect">
            <a:avLst/>
          </a:prstGeom>
        </p:spPr>
        <p:txBody>
          <a:bodyPr anchor="t" rtlCol="false" tIns="0" lIns="0" bIns="0" rIns="0">
            <a:spAutoFit/>
          </a:bodyPr>
          <a:lstStyle/>
          <a:p>
            <a:pPr algn="just">
              <a:lnSpc>
                <a:spcPts val="3697"/>
              </a:lnSpc>
              <a:spcBef>
                <a:spcPct val="0"/>
              </a:spcBef>
            </a:pPr>
            <a:r>
              <a:rPr lang="en-US" sz="2640">
                <a:solidFill>
                  <a:srgbClr val="FDFDFD"/>
                </a:solidFill>
                <a:latin typeface="Open Sans Extra Bold"/>
                <a:ea typeface="Open Sans Extra Bold"/>
                <a:cs typeface="Open Sans Extra Bold"/>
                <a:sym typeface="Open Sans Extra Bold"/>
              </a:rPr>
              <a:t> Sales Trends and Strategies</a:t>
            </a:r>
          </a:p>
        </p:txBody>
      </p:sp>
      <p:sp>
        <p:nvSpPr>
          <p:cNvPr name="TextBox 14" id="14"/>
          <p:cNvSpPr txBox="true"/>
          <p:nvPr/>
        </p:nvSpPr>
        <p:spPr>
          <a:xfrm rot="0">
            <a:off x="8510679" y="7683451"/>
            <a:ext cx="9409563" cy="3102072"/>
          </a:xfrm>
          <a:prstGeom prst="rect">
            <a:avLst/>
          </a:prstGeom>
        </p:spPr>
        <p:txBody>
          <a:bodyPr anchor="t" rtlCol="false" tIns="0" lIns="0" bIns="0" rIns="0">
            <a:spAutoFit/>
          </a:bodyPr>
          <a:lstStyle/>
          <a:p>
            <a:pPr algn="l" marL="548255" indent="-274128" lvl="1">
              <a:lnSpc>
                <a:spcPts val="3555"/>
              </a:lnSpc>
              <a:buFont typeface="Arial"/>
              <a:buChar char="•"/>
            </a:pPr>
            <a:r>
              <a:rPr lang="en-US" sz="2539">
                <a:solidFill>
                  <a:srgbClr val="FDFDFD"/>
                </a:solidFill>
                <a:latin typeface="Open Sans Extra Bold"/>
                <a:ea typeface="Open Sans Extra Bold"/>
                <a:cs typeface="Open Sans Extra Bold"/>
                <a:sym typeface="Open Sans Extra Bold"/>
              </a:rPr>
              <a:t>High-volume products like Washing Machines vary in profitability.</a:t>
            </a:r>
          </a:p>
          <a:p>
            <a:pPr algn="l" marL="548255" indent="-274128" lvl="1">
              <a:lnSpc>
                <a:spcPts val="3555"/>
              </a:lnSpc>
              <a:buFont typeface="Arial"/>
              <a:buChar char="•"/>
            </a:pPr>
            <a:r>
              <a:rPr lang="en-US" sz="2539">
                <a:solidFill>
                  <a:srgbClr val="FDFDFD"/>
                </a:solidFill>
                <a:latin typeface="Open Sans Extra Bold"/>
                <a:ea typeface="Open Sans Extra Bold"/>
                <a:cs typeface="Open Sans Extra Bold"/>
                <a:sym typeface="Open Sans Extra Bold"/>
              </a:rPr>
              <a:t>Sundays and Wednesdays see peak sales.</a:t>
            </a:r>
          </a:p>
          <a:p>
            <a:pPr algn="l" marL="548255" indent="-274128" lvl="1">
              <a:lnSpc>
                <a:spcPts val="3555"/>
              </a:lnSpc>
              <a:buFont typeface="Arial"/>
              <a:buChar char="•"/>
            </a:pPr>
            <a:r>
              <a:rPr lang="en-US" sz="2539">
                <a:solidFill>
                  <a:srgbClr val="FDFDFD"/>
                </a:solidFill>
                <a:latin typeface="Open Sans Extra Bold"/>
                <a:ea typeface="Open Sans Extra Bold"/>
                <a:cs typeface="Open Sans Extra Bold"/>
                <a:sym typeface="Open Sans Extra Bold"/>
              </a:rPr>
              <a:t>Heavy discounts boost sales but reduce profitability.</a:t>
            </a:r>
          </a:p>
          <a:p>
            <a:pPr algn="l">
              <a:lnSpc>
                <a:spcPts val="3555"/>
              </a:lnSpc>
            </a:pPr>
          </a:p>
          <a:p>
            <a:pPr algn="l">
              <a:lnSpc>
                <a:spcPts val="3555"/>
              </a:lnSpc>
            </a:pPr>
          </a:p>
          <a:p>
            <a:pPr algn="l">
              <a:lnSpc>
                <a:spcPts val="355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5573718" y="7940477"/>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8" id="8"/>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9" id="9"/>
          <p:cNvSpPr/>
          <p:nvPr/>
        </p:nvSpPr>
        <p:spPr>
          <a:xfrm flipH="false" flipV="false" rot="0">
            <a:off x="8461128" y="1815315"/>
            <a:ext cx="8663827" cy="3703786"/>
          </a:xfrm>
          <a:custGeom>
            <a:avLst/>
            <a:gdLst/>
            <a:ahLst/>
            <a:cxnLst/>
            <a:rect r="r" b="b" t="t" l="l"/>
            <a:pathLst>
              <a:path h="3703786" w="8663827">
                <a:moveTo>
                  <a:pt x="0" y="0"/>
                </a:moveTo>
                <a:lnTo>
                  <a:pt x="8663827" y="0"/>
                </a:lnTo>
                <a:lnTo>
                  <a:pt x="8663827" y="3703786"/>
                </a:lnTo>
                <a:lnTo>
                  <a:pt x="0" y="3703786"/>
                </a:lnTo>
                <a:lnTo>
                  <a:pt x="0" y="0"/>
                </a:lnTo>
                <a:close/>
              </a:path>
            </a:pathLst>
          </a:custGeom>
          <a:blipFill>
            <a:blip r:embed="rId6"/>
            <a:stretch>
              <a:fillRect l="0" t="0" r="0" b="0"/>
            </a:stretch>
          </a:blipFill>
        </p:spPr>
      </p:sp>
      <p:sp>
        <p:nvSpPr>
          <p:cNvPr name="Freeform 10" id="10"/>
          <p:cNvSpPr/>
          <p:nvPr/>
        </p:nvSpPr>
        <p:spPr>
          <a:xfrm flipH="false" flipV="false" rot="0">
            <a:off x="493065" y="1815315"/>
            <a:ext cx="6523503" cy="3703786"/>
          </a:xfrm>
          <a:custGeom>
            <a:avLst/>
            <a:gdLst/>
            <a:ahLst/>
            <a:cxnLst/>
            <a:rect r="r" b="b" t="t" l="l"/>
            <a:pathLst>
              <a:path h="3703786" w="6523503">
                <a:moveTo>
                  <a:pt x="0" y="0"/>
                </a:moveTo>
                <a:lnTo>
                  <a:pt x="6523502" y="0"/>
                </a:lnTo>
                <a:lnTo>
                  <a:pt x="6523502" y="3703786"/>
                </a:lnTo>
                <a:lnTo>
                  <a:pt x="0" y="3703786"/>
                </a:lnTo>
                <a:lnTo>
                  <a:pt x="0" y="0"/>
                </a:lnTo>
                <a:close/>
              </a:path>
            </a:pathLst>
          </a:custGeom>
          <a:blipFill>
            <a:blip r:embed="rId7"/>
            <a:stretch>
              <a:fillRect l="0" t="0" r="0" b="0"/>
            </a:stretch>
          </a:blipFill>
        </p:spPr>
      </p:sp>
      <p:sp>
        <p:nvSpPr>
          <p:cNvPr name="Freeform 11" id="11"/>
          <p:cNvSpPr/>
          <p:nvPr/>
        </p:nvSpPr>
        <p:spPr>
          <a:xfrm flipH="false" flipV="false" rot="0">
            <a:off x="288260" y="5728461"/>
            <a:ext cx="9538135" cy="4188602"/>
          </a:xfrm>
          <a:custGeom>
            <a:avLst/>
            <a:gdLst/>
            <a:ahLst/>
            <a:cxnLst/>
            <a:rect r="r" b="b" t="t" l="l"/>
            <a:pathLst>
              <a:path h="4188602" w="9538135">
                <a:moveTo>
                  <a:pt x="0" y="0"/>
                </a:moveTo>
                <a:lnTo>
                  <a:pt x="9538136" y="0"/>
                </a:lnTo>
                <a:lnTo>
                  <a:pt x="9538136" y="4188603"/>
                </a:lnTo>
                <a:lnTo>
                  <a:pt x="0" y="4188603"/>
                </a:lnTo>
                <a:lnTo>
                  <a:pt x="0" y="0"/>
                </a:lnTo>
                <a:close/>
              </a:path>
            </a:pathLst>
          </a:custGeom>
          <a:blipFill>
            <a:blip r:embed="rId8"/>
            <a:stretch>
              <a:fillRect l="0" t="0" r="-952" b="0"/>
            </a:stretch>
          </a:blipFill>
        </p:spPr>
      </p:sp>
      <p:sp>
        <p:nvSpPr>
          <p:cNvPr name="TextBox 12" id="12"/>
          <p:cNvSpPr txBox="true"/>
          <p:nvPr/>
        </p:nvSpPr>
        <p:spPr>
          <a:xfrm rot="0">
            <a:off x="7844851" y="234687"/>
            <a:ext cx="3609515" cy="695256"/>
          </a:xfrm>
          <a:prstGeom prst="rect">
            <a:avLst/>
          </a:prstGeom>
        </p:spPr>
        <p:txBody>
          <a:bodyPr anchor="t" rtlCol="false" tIns="0" lIns="0" bIns="0" rIns="0">
            <a:spAutoFit/>
          </a:bodyPr>
          <a:lstStyle/>
          <a:p>
            <a:pPr algn="just">
              <a:lnSpc>
                <a:spcPts val="5778"/>
              </a:lnSpc>
              <a:spcBef>
                <a:spcPct val="0"/>
              </a:spcBef>
            </a:pPr>
            <a:r>
              <a:rPr lang="en-US" sz="4127">
                <a:solidFill>
                  <a:srgbClr val="FDFDFD"/>
                </a:solidFill>
                <a:latin typeface="Open Sans Extra Bold"/>
                <a:ea typeface="Open Sans Extra Bold"/>
                <a:cs typeface="Open Sans Extra Bold"/>
                <a:sym typeface="Open Sans Extra Bold"/>
              </a:rPr>
              <a:t>Results</a:t>
            </a:r>
          </a:p>
        </p:txBody>
      </p:sp>
      <p:sp>
        <p:nvSpPr>
          <p:cNvPr name="TextBox 13" id="13"/>
          <p:cNvSpPr txBox="true"/>
          <p:nvPr/>
        </p:nvSpPr>
        <p:spPr>
          <a:xfrm rot="0">
            <a:off x="6273726" y="882318"/>
            <a:ext cx="7841789" cy="443432"/>
          </a:xfrm>
          <a:prstGeom prst="rect">
            <a:avLst/>
          </a:prstGeom>
        </p:spPr>
        <p:txBody>
          <a:bodyPr anchor="t" rtlCol="false" tIns="0" lIns="0" bIns="0" rIns="0">
            <a:spAutoFit/>
          </a:bodyPr>
          <a:lstStyle/>
          <a:p>
            <a:pPr algn="just">
              <a:lnSpc>
                <a:spcPts val="3697"/>
              </a:lnSpc>
              <a:spcBef>
                <a:spcPct val="0"/>
              </a:spcBef>
            </a:pPr>
            <a:r>
              <a:rPr lang="en-US" sz="2640">
                <a:solidFill>
                  <a:srgbClr val="FDFDFD"/>
                </a:solidFill>
                <a:latin typeface="Open Sans Extra Bold"/>
                <a:ea typeface="Open Sans Extra Bold"/>
                <a:cs typeface="Open Sans Extra Bold"/>
                <a:sym typeface="Open Sans Extra Bold"/>
              </a:rPr>
              <a:t>Optimization and Inventory Management</a:t>
            </a:r>
          </a:p>
        </p:txBody>
      </p:sp>
      <p:sp>
        <p:nvSpPr>
          <p:cNvPr name="TextBox 14" id="14"/>
          <p:cNvSpPr txBox="true"/>
          <p:nvPr/>
        </p:nvSpPr>
        <p:spPr>
          <a:xfrm rot="0">
            <a:off x="10054403" y="6357301"/>
            <a:ext cx="7593332" cy="3459404"/>
          </a:xfrm>
          <a:prstGeom prst="rect">
            <a:avLst/>
          </a:prstGeom>
        </p:spPr>
        <p:txBody>
          <a:bodyPr anchor="t" rtlCol="false" tIns="0" lIns="0" bIns="0" rIns="0">
            <a:spAutoFit/>
          </a:bodyPr>
          <a:lstStyle/>
          <a:p>
            <a:pPr algn="l" marL="612394" indent="-306197" lvl="1">
              <a:lnSpc>
                <a:spcPts val="3971"/>
              </a:lnSpc>
              <a:buFont typeface="Arial"/>
              <a:buChar char="•"/>
            </a:pPr>
            <a:r>
              <a:rPr lang="en-US" sz="2836">
                <a:solidFill>
                  <a:srgbClr val="FDFDFD"/>
                </a:solidFill>
                <a:latin typeface="Open Sans Extra Bold"/>
                <a:ea typeface="Open Sans Extra Bold"/>
                <a:cs typeface="Open Sans Extra Bold"/>
                <a:sym typeface="Open Sans Extra Bold"/>
              </a:rPr>
              <a:t>Washing Machines (Samsung) and Refrigerators (Whirlpool) lead sales.</a:t>
            </a:r>
          </a:p>
          <a:p>
            <a:pPr algn="l" marL="612394" indent="-306197" lvl="1">
              <a:lnSpc>
                <a:spcPts val="3971"/>
              </a:lnSpc>
              <a:buFont typeface="Arial"/>
              <a:buChar char="•"/>
            </a:pPr>
            <a:r>
              <a:rPr lang="en-US" sz="2836">
                <a:solidFill>
                  <a:srgbClr val="FDFDFD"/>
                </a:solidFill>
                <a:latin typeface="Open Sans Extra Bold"/>
                <a:ea typeface="Open Sans Extra Bold"/>
                <a:cs typeface="Open Sans Extra Bold"/>
                <a:sym typeface="Open Sans Extra Bold"/>
              </a:rPr>
              <a:t>Sales dip during specific weeks.</a:t>
            </a:r>
          </a:p>
          <a:p>
            <a:pPr algn="l" marL="612394" indent="-306197" lvl="1">
              <a:lnSpc>
                <a:spcPts val="3971"/>
              </a:lnSpc>
              <a:buFont typeface="Arial"/>
              <a:buChar char="•"/>
            </a:pPr>
            <a:r>
              <a:rPr lang="en-US" sz="2836">
                <a:solidFill>
                  <a:srgbClr val="FDFDFD"/>
                </a:solidFill>
                <a:latin typeface="Open Sans Extra Bold"/>
                <a:ea typeface="Open Sans Extra Bold"/>
                <a:cs typeface="Open Sans Extra Bold"/>
                <a:sym typeface="Open Sans Extra Bold"/>
              </a:rPr>
              <a:t>High-performing brands outperform others significantly.</a:t>
            </a:r>
          </a:p>
          <a:p>
            <a:pPr algn="l">
              <a:lnSpc>
                <a:spcPts val="3971"/>
              </a:lnSpc>
            </a:pPr>
          </a:p>
          <a:p>
            <a:pPr algn="l">
              <a:lnSpc>
                <a:spcPts val="397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DAGXpTPg_iw</dc:identifier>
  <dcterms:modified xsi:type="dcterms:W3CDTF">2011-08-01T06:04:30Z</dcterms:modified>
  <cp:revision>1</cp:revision>
  <dc:title>23f3003216_Hiya Syal_VivaPPT</dc:title>
</cp:coreProperties>
</file>